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7" r:id="rId2"/>
    <p:sldId id="319" r:id="rId3"/>
    <p:sldId id="344" r:id="rId4"/>
    <p:sldId id="345" r:id="rId5"/>
    <p:sldId id="286" r:id="rId6"/>
    <p:sldId id="288" r:id="rId7"/>
    <p:sldId id="290" r:id="rId8"/>
    <p:sldId id="346" r:id="rId9"/>
    <p:sldId id="294" r:id="rId10"/>
    <p:sldId id="298" r:id="rId11"/>
    <p:sldId id="300" r:id="rId12"/>
    <p:sldId id="305" r:id="rId13"/>
    <p:sldId id="302" r:id="rId14"/>
    <p:sldId id="272" r:id="rId15"/>
    <p:sldId id="273" r:id="rId16"/>
    <p:sldId id="277" r:id="rId17"/>
    <p:sldId id="311" r:id="rId18"/>
    <p:sldId id="307" r:id="rId19"/>
    <p:sldId id="309" r:id="rId20"/>
    <p:sldId id="283" r:id="rId21"/>
    <p:sldId id="343" r:id="rId22"/>
    <p:sldId id="341" r:id="rId23"/>
    <p:sldId id="338" r:id="rId24"/>
    <p:sldId id="340" r:id="rId25"/>
    <p:sldId id="339" r:id="rId26"/>
    <p:sldId id="312" r:id="rId27"/>
    <p:sldId id="271" r:id="rId28"/>
    <p:sldId id="260" r:id="rId29"/>
    <p:sldId id="261" r:id="rId30"/>
    <p:sldId id="336" r:id="rId31"/>
    <p:sldId id="334" r:id="rId32"/>
    <p:sldId id="267" r:id="rId33"/>
    <p:sldId id="269" r:id="rId34"/>
    <p:sldId id="333" r:id="rId35"/>
    <p:sldId id="325" r:id="rId36"/>
    <p:sldId id="331" r:id="rId37"/>
    <p:sldId id="326" r:id="rId38"/>
    <p:sldId id="328" r:id="rId39"/>
    <p:sldId id="324" r:id="rId40"/>
    <p:sldId id="320" r:id="rId41"/>
    <p:sldId id="323" r:id="rId42"/>
    <p:sldId id="322" r:id="rId43"/>
    <p:sldId id="321" r:id="rId44"/>
    <p:sldId id="317" r:id="rId45"/>
    <p:sldId id="318" r:id="rId46"/>
    <p:sldId id="347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E0B43-BCF7-4E4B-B501-621BE5707CA8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69312-FF29-49C1-BE87-E38F2C8CA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6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597EC0-A62A-46B3-ACAF-A13A406A886F}" type="slidenum">
              <a:rPr lang="en-US" smtClean="0"/>
              <a:pPr/>
              <a:t>34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258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87D57A-54C1-4E13-ADE6-C341ED9EF9C7}" type="slidenum">
              <a:rPr lang="hr-HR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hr-HR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5715000" y="990600"/>
            <a:ext cx="762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000">
                <a:latin typeface="Times" pitchFamily="18" charset="0"/>
              </a:rPr>
              <a:t>Counter-intuitive. By default spend time in QI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1222375" y="152400"/>
            <a:ext cx="15208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>
                <a:latin typeface="Times" pitchFamily="18" charset="0"/>
              </a:rPr>
              <a:t>9:05 - 9:25</a:t>
            </a:r>
          </a:p>
        </p:txBody>
      </p:sp>
      <p:sp>
        <p:nvSpPr>
          <p:cNvPr id="66567" name="Text Box 6"/>
          <p:cNvSpPr txBox="1">
            <a:spLocks noChangeArrowheads="1"/>
          </p:cNvSpPr>
          <p:nvPr/>
        </p:nvSpPr>
        <p:spPr bwMode="auto">
          <a:xfrm>
            <a:off x="5943600" y="4724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" pitchFamily="18" charset="0"/>
              </a:rPr>
              <a:t>3’</a:t>
            </a:r>
          </a:p>
        </p:txBody>
      </p:sp>
      <p:sp>
        <p:nvSpPr>
          <p:cNvPr id="66568" name="Rectangle 7"/>
          <p:cNvSpPr>
            <a:spLocks noChangeArrowheads="1"/>
          </p:cNvSpPr>
          <p:nvPr/>
        </p:nvSpPr>
        <p:spPr bwMode="auto">
          <a:xfrm>
            <a:off x="5943600" y="47244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Line 8"/>
          <p:cNvSpPr>
            <a:spLocks noChangeShapeType="1"/>
          </p:cNvSpPr>
          <p:nvPr/>
        </p:nvSpPr>
        <p:spPr bwMode="auto">
          <a:xfrm>
            <a:off x="457200" y="5562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Rectangle 9"/>
          <p:cNvSpPr>
            <a:spLocks noChangeArrowheads="1"/>
          </p:cNvSpPr>
          <p:nvPr/>
        </p:nvSpPr>
        <p:spPr bwMode="auto">
          <a:xfrm>
            <a:off x="5791200" y="76200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Text Box 10"/>
          <p:cNvSpPr txBox="1">
            <a:spLocks noChangeArrowheads="1"/>
          </p:cNvSpPr>
          <p:nvPr/>
        </p:nvSpPr>
        <p:spPr bwMode="auto">
          <a:xfrm>
            <a:off x="5867400" y="7696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latin typeface="Times" pitchFamily="18" charset="0"/>
              </a:rPr>
              <a:t>5’</a:t>
            </a:r>
          </a:p>
        </p:txBody>
      </p:sp>
    </p:spTree>
    <p:extLst>
      <p:ext uri="{BB962C8B-B14F-4D97-AF65-F5344CB8AC3E}">
        <p14:creationId xmlns:p14="http://schemas.microsoft.com/office/powerpoint/2010/main" val="347571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1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2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4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3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7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3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5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2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4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7AE08-3B98-47E1-BB61-AEABBD80DD3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2E3E0-6390-4C79-8D58-792BB718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4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2298/PSI200804002P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4438" y="1111453"/>
            <a:ext cx="834741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Stres, rezilijentnost i strategije </a:t>
            </a:r>
          </a:p>
          <a:p>
            <a:r>
              <a:rPr lang="sr-Latn-R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upravljanje stresom</a:t>
            </a:r>
          </a:p>
        </p:txBody>
      </p:sp>
      <p:pic>
        <p:nvPicPr>
          <p:cNvPr id="3" name="Picture 8" descr="kad se upali lamp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438" y="3044466"/>
            <a:ext cx="1065213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5426386" y="5577998"/>
            <a:ext cx="51154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r-Latn-C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Prim. mr  sci. med. dr Zlatka </a:t>
            </a:r>
            <a:r>
              <a:rPr lang="sr-Latn-C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Markov</a:t>
            </a:r>
            <a:endParaRPr lang="sr-Latn-C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90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2855914" y="765175"/>
            <a:ext cx="668035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3000" b="1" i="1" dirty="0">
                <a:latin typeface="Times New Roman" pitchFamily="18" charset="0"/>
                <a:cs typeface="Times New Roman" pitchFamily="18" charset="0"/>
              </a:rPr>
              <a:t>UZROCI KOJI ZAVISE OD LIČNOSTI</a:t>
            </a:r>
            <a:endParaRPr lang="en-US" sz="3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914401" y="2071678"/>
            <a:ext cx="10627742" cy="3632200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2400" dirty="0">
                <a:latin typeface="Arial Narrow" pitchFamily="34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nerealna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očekivanja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sebe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preterana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identifikacija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ljudima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pomaže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njihovim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problemima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stalnom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potpunom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kontrolon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situacije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perfekcionizam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preterana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vezanost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osećaj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snosimo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svu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6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989138" y="6429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026544" y="1861928"/>
            <a:ext cx="10377577" cy="4241800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nepopuštanje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delegiranje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drugima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preterana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upornost</a:t>
            </a: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rigidnost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postizanju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cilja</a:t>
            </a: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cenu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neadekvatno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korišćenje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i privatnog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pomanjkanje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prioriteta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podjednako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r-Latn-C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zak nivo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samopoštovanja 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samopouzdanja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sr-Latn-C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identifikacija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poslom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tolikoj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meri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jedini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smisao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sadržaj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života</a:t>
            </a:r>
            <a:endParaRPr lang="sr-Latn-C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2855913" y="836613"/>
            <a:ext cx="7021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3200" b="1" i="1" dirty="0">
                <a:latin typeface="Times New Roman" pitchFamily="18" charset="0"/>
                <a:cs typeface="Times New Roman" pitchFamily="18" charset="0"/>
              </a:rPr>
              <a:t>UZROCI KOJI ZAVISE OD LIČNOSTI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9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9289" y="1484313"/>
            <a:ext cx="4032250" cy="2246312"/>
          </a:xfrm>
          <a:prstGeom prst="rect">
            <a:avLst/>
          </a:prstGeom>
        </p:spPr>
        <p:style>
          <a:lnRef idx="2">
            <a:schemeClr val="accent4"/>
          </a:lnRef>
          <a:fillRef idx="1001">
            <a:schemeClr val="lt2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Ponašanje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poremećaji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spavanja</a:t>
            </a: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pušenje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korištenje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alkohola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, medikamenata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droga</a:t>
            </a: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greške u radu, česti konflikti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agresija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...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2748" y="1484313"/>
            <a:ext cx="3600450" cy="19383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Emocionalni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strah,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anksioznost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razdražljivost, ljutnja, bes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utučenost, depresija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osećaj bespomoćnosti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gubitak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energije, umor...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19289" y="3978485"/>
            <a:ext cx="4032250" cy="22463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Fizi</a:t>
            </a:r>
            <a:r>
              <a:rPr lang="sr-Latn-CS" sz="2000" b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ki</a:t>
            </a:r>
            <a:endParaRPr lang="sr-Latn-C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glavobolja,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bolovi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vratu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leđima</a:t>
            </a: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bolovi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želucu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smetnje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probavi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povećano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znojenje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smetnje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spavanj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em,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uznemirenost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lupanje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srca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visoki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krvni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pritisak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slab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imunitet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umor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32748" y="4009516"/>
            <a:ext cx="3600450" cy="2246769"/>
          </a:xfrm>
          <a:prstGeom prst="rect">
            <a:avLst/>
          </a:prstGeom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Kognitivni</a:t>
            </a:r>
            <a:endParaRPr lang="sr-Latn-R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manjena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koncetracija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negativne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misli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briga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loše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pamćenje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1992314" y="292100"/>
            <a:ext cx="807561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Odgovori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sr-Latn-C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Znaci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upozorenja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6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5472" y="1357299"/>
            <a:ext cx="8208962" cy="1322387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r-HR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KAKO USPEŠNO UPRAVLJATI STRESOM?</a:t>
            </a:r>
            <a:endParaRPr lang="en-US" sz="4000" i="1" dirty="0">
              <a:solidFill>
                <a:schemeClr val="tx1"/>
              </a:solidFill>
            </a:endParaRPr>
          </a:p>
        </p:txBody>
      </p:sp>
      <p:pic>
        <p:nvPicPr>
          <p:cNvPr id="16387" name="Picture 4" descr="Шта су жлезд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2400" y="3141664"/>
            <a:ext cx="19431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48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48300" y="2781301"/>
          <a:ext cx="1295400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Clip" r:id="rId3" imgW="2147760" imgH="5811480" progId="">
                  <p:embed/>
                </p:oleObj>
              </mc:Choice>
              <mc:Fallback>
                <p:oleObj name="Clip" r:id="rId3" imgW="2147760" imgH="581148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2781301"/>
                        <a:ext cx="1295400" cy="326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79650" y="908050"/>
            <a:ext cx="76327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to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nekim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ljudima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omogućava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nastave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funkcionišu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čak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veoma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stresnih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traumatičnih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okolnosti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0460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19738" y="2924176"/>
          <a:ext cx="1295400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Clip" r:id="rId3" imgW="2147760" imgH="5811480" progId="">
                  <p:embed/>
                </p:oleObj>
              </mc:Choice>
              <mc:Fallback>
                <p:oleObj name="Clip" r:id="rId3" imgW="2147760" imgH="581148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2924176"/>
                        <a:ext cx="1295400" cy="326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774826" y="1052514"/>
            <a:ext cx="8569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Šta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kapacitet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koja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uspešno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adaptira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promene</a:t>
            </a:r>
            <a:r>
              <a:rPr lang="sr-Latn-C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odoleva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negativnom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uticaju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stresora</a:t>
            </a:r>
            <a:r>
              <a:rPr lang="sr-Latn-C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63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8860" y="2769172"/>
            <a:ext cx="7979435" cy="3108543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Psihološka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rezilijentnost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otpornost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zaštitni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mehanizam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funkcioniše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negativnih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stresora . </a:t>
            </a:r>
          </a:p>
          <a:p>
            <a:pPr>
              <a:defRPr/>
            </a:pPr>
            <a:endParaRPr lang="pl-PL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Rezilijentnost je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pozitivna adaptacija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ili sposobnost da se održi ili povrati mentalno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zdravlje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uprkos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doživljavanj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nevolja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58860" y="984213"/>
            <a:ext cx="43412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40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REZILIJENTNOST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8" descr="kad se upali lamp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052" y="2009296"/>
            <a:ext cx="1065213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20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1030" y="1893403"/>
            <a:ext cx="9357862" cy="286232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opstanak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vrsti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najbitnije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snažan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inteligentan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sr-Latn-CS" altLang="en-US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CS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sr-Latn-CS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prilagodljiv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promenama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Latn-C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rezilijentan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3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4318" y="1196975"/>
            <a:ext cx="9321281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sr-Latn-CS" sz="4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REZILIJENTNOST/OTPORNOST!</a:t>
            </a:r>
            <a:endParaRPr lang="sr-Latn-CS" sz="4400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4819" name="Picture 8" descr="kad se upali lamp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18" y="2691943"/>
            <a:ext cx="846278" cy="2574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93283" y="2957766"/>
            <a:ext cx="8022316" cy="2308324"/>
          </a:xfrm>
          <a:prstGeom prst="rect">
            <a:avLst/>
          </a:prstGeom>
          <a:ln>
            <a:solidFill>
              <a:srgbClr val="C00000"/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r-Latn-CS" altLang="en-US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sr-Latn-C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znači da osoba ne reaguje na stresore i da ne doživljava negativne emocije, već znači da se na funkcionalan način nosi sa njima i prevladava ih. </a:t>
            </a:r>
            <a:endParaRPr lang="sr-Latn-C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5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4318" y="1196975"/>
            <a:ext cx="9321281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sr-Latn-CS" sz="4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REZILIJENTNOST/OTPORNOST</a:t>
            </a:r>
            <a:endParaRPr lang="sr-Latn-CS" sz="4400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4819" name="Picture 8" descr="kad se upali lamp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18" y="2691943"/>
            <a:ext cx="846278" cy="2574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93283" y="2957766"/>
            <a:ext cx="8022316" cy="2308324"/>
          </a:xfrm>
          <a:prstGeom prst="rect">
            <a:avLst/>
          </a:prstGeom>
          <a:ln>
            <a:solidFill>
              <a:srgbClr val="C00000"/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r-Latn-C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Uključuje sposobnost da osoba pozitivno reorganizuje svoj život uprkos poteškoćama i da u to uključi svoje resurse i spoljašnje izvore podrške. </a:t>
            </a:r>
            <a:endParaRPr lang="sr-Latn-C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063749" y="1046073"/>
            <a:ext cx="79930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“Sam po sebi stres je so života.”</a:t>
            </a:r>
            <a:endParaRPr lang="en-US" altLang="en-US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Sportska_rekreacija_i_st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9327" y="2823924"/>
            <a:ext cx="2934119" cy="235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2" name="Rectangle 1"/>
          <p:cNvSpPr/>
          <p:nvPr/>
        </p:nvSpPr>
        <p:spPr>
          <a:xfrm>
            <a:off x="1246664" y="2500680"/>
            <a:ext cx="6096000" cy="267765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korisna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poželjna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neophodna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adaptivna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vraća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homeostaze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dinamičke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ravnoteže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granice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doprinosi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prilagođavanju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pojedinca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zahtevima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svakodnevnog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421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865444" y="3252707"/>
            <a:ext cx="7495635" cy="769441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Rezilijentnost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kapacitet</a:t>
            </a:r>
            <a:r>
              <a:rPr lang="sr-Latn-CS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865445" y="4820850"/>
            <a:ext cx="7495635" cy="769441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1">
            <a:schemeClr val="accent5"/>
          </a:lnRef>
          <a:fillRef idx="1002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Rezilijentnost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sr-Latn-CS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64779" y="1511005"/>
            <a:ext cx="8496300" cy="70643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sr-Latn-CS" sz="4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Rezilijentnost se uči, vežba i razvija!</a:t>
            </a:r>
          </a:p>
        </p:txBody>
      </p:sp>
      <p:pic>
        <p:nvPicPr>
          <p:cNvPr id="5" name="Picture 8" descr="kad se upali lamp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84" y="3016144"/>
            <a:ext cx="846278" cy="2574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59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5388" y="422542"/>
            <a:ext cx="10601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novijoj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češće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pojam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STRESOR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zamenjuje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pojmom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ZNAČAJAN ŽIVOTNI DOGAĐAJ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dovodi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stresne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reakcije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332" y="1670102"/>
            <a:ext cx="11291977" cy="4832092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životni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stresovi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svakodnevna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zbivanja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gužva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saobraćaju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kvarovi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kući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sl.)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moraju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uticaj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naš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način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korisni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njima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učimo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prevladati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situacije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pomažu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prevladavanju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životnih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stresova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životni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stresovi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događaji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ne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dešavaju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svakodnevno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značajnoj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deluju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čoveka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teške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bolesti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gubitak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smrt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bliske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sl.).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Mnogi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događaju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gotovo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čoveku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njihova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učestalost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mala.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Većina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prevladati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određenog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manji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pojedinaca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posledice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zaokružite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ponuđenih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Traumatski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životni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stresovi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događaji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neuobičajene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jačine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prisustvovanje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nasilju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pogibiji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bliske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izloženost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ratnim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stradanjima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velikim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prirodnim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katastrofama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dr.).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Većini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dogode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dese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uglavnom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dovode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trajnih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psihičkih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telesnih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poremećaja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trajnim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posledicama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zaokružite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ponuđenih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32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4453" y="331556"/>
            <a:ext cx="11412747" cy="630942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Strategije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savladavanje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(Lazarus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Folkman)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R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Spoljne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direktne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usmerene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rešavanje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bekstva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Intrapsihičke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usmerene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ublažavanje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emocionalnih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posledica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redefinisanje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odbrane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Konfrotativno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prevladavanje-aktivan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pristup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suočavanja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izvorom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asertivni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unutrašnjim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lokusom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Planiranje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prevladavanja-usmerenost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rešenje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prethodnu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razradu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taktike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akcija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neposredna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traženje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dodatnih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razumevanje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Traženje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podrške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okoline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očekuje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traži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pomoć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emocionalnu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podršku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dodatne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Uspostavljanje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samokontrole-distanciranje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bi se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sagledali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hladne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racionalno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odlaganje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rešenja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umesto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impulsivno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reaguje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Nalaženje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pozitivnih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značenja-ublažavanje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posledica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ne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izmeniti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dobro“, „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sreća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nesreći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Prihvatanje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odgovornosti-deo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adaptivnog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suočavanja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cilju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aspakata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zavise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stresa-psihološki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učenja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kognitivne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relaksacije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meditacije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asertivnog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treninga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planiranja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srategije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jasnom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vremenskom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Multiple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strategije-najčešće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pristupa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rešenje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prevazilaženje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negativnih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emicionalnih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posledica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2594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1" y="3888842"/>
            <a:ext cx="11360988" cy="2246769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veština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povećava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sposobnost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prilagođavanja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pozitivnog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ponašanja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omogućava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zahtevnim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situacijama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izazovima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svakodnevnom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Složenost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ponašanju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ogleda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tome,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pojedinac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kombinuje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ponašanja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PASIVNO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ASERTIVNO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AGRESIVNO.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457201" y="623138"/>
            <a:ext cx="11360988" cy="954107"/>
          </a:xfrm>
          <a:prstGeom prst="rect">
            <a:avLst/>
          </a:prstGeom>
          <a:ln w="28575">
            <a:solidFill>
              <a:srgbClr val="C0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Čovek je društveno biće za čiji optimalni rast i razvoj su važni </a:t>
            </a: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adekvatni interpersonalni odnosi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čiji kvalitet zavisi od komunikacijskih veština osobe. 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716469" y="2036356"/>
            <a:ext cx="5263311" cy="1555890"/>
            <a:chOff x="1403648" y="2636912"/>
            <a:chExt cx="3820244" cy="1789047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pic>
          <p:nvPicPr>
            <p:cNvPr id="5" name="Picture 2" descr="non-asser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3648" y="2924944"/>
              <a:ext cx="1186557" cy="1501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 w="139700" h="139700"/>
            </a:sp3d>
          </p:spPr>
        </p:pic>
        <p:pic>
          <p:nvPicPr>
            <p:cNvPr id="6" name="Picture 3" descr="asser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39952" y="2636912"/>
              <a:ext cx="1083940" cy="157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sp3d>
              <a:bevelT w="139700" h="139700"/>
            </a:sp3d>
          </p:spPr>
        </p:pic>
      </p:grpSp>
      <p:pic>
        <p:nvPicPr>
          <p:cNvPr id="10" name="Picture 1" descr="agressiv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16439" y="2006007"/>
            <a:ext cx="1250918" cy="1454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  <p:extLst>
      <p:ext uri="{BB962C8B-B14F-4D97-AF65-F5344CB8AC3E}">
        <p14:creationId xmlns:p14="http://schemas.microsoft.com/office/powerpoint/2010/main" val="517680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1919289" y="1773239"/>
            <a:ext cx="8423275" cy="4154487"/>
          </a:xfrm>
          <a:prstGeom prst="rect">
            <a:avLst/>
          </a:prstGeom>
          <a:ln w="28575"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Latn-C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Asertivnost je </a:t>
            </a:r>
            <a:r>
              <a:rPr lang="sr-Latn-C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sr-Latn-C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3200" dirty="0">
                <a:latin typeface="Times New Roman" pitchFamily="18" charset="0"/>
                <a:cs typeface="Times New Roman" pitchFamily="18" charset="0"/>
              </a:rPr>
              <a:t>Važna i pozitivna komunikacijska veština.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Latn-CS" sz="3200" dirty="0">
                <a:latin typeface="Times New Roman" pitchFamily="18" charset="0"/>
                <a:cs typeface="Times New Roman" pitchFamily="18" charset="0"/>
              </a:rPr>
              <a:t> Stil komunikacije koji podrazumeva: </a:t>
            </a:r>
            <a:r>
              <a:rPr lang="sr-Latn-C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samopoštovanje  i poštovanje drugih.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Latn-CS" sz="3200" dirty="0">
                <a:latin typeface="Times New Roman" pitchFamily="18" charset="0"/>
                <a:cs typeface="Times New Roman" pitchFamily="18" charset="0"/>
              </a:rPr>
              <a:t> Veština zauzimanja za svoja prava.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Latn-CS" sz="3200" dirty="0">
                <a:latin typeface="Times New Roman" pitchFamily="18" charset="0"/>
                <a:cs typeface="Times New Roman" pitchFamily="18" charset="0"/>
              </a:rPr>
              <a:t> Način razvijanja kvalitetnih odnosa sa drugim ljudima.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224339" y="692150"/>
            <a:ext cx="3686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ASERTIVNOST</a:t>
            </a:r>
            <a:endParaRPr lang="en-US" altLang="en-US" sz="40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74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1103" y="676884"/>
            <a:ext cx="10886535" cy="5509200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r-Latn-RS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Karakteristike </a:t>
            </a:r>
            <a:r>
              <a:rPr lang="sr-Latn-R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otporne ličnosti su: </a:t>
            </a:r>
            <a:endParaRPr lang="sr-Latn-RS" sz="32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sr-Latn-RS" sz="32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sposobnost </a:t>
            </a:r>
            <a:r>
              <a:rPr lang="sr-Latn-R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da vlada sobom u stresnim </a:t>
            </a: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situacijama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elastična </a:t>
            </a:r>
            <a:r>
              <a:rPr lang="sr-Latn-R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adaptacija na neočekivane promene u </a:t>
            </a: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životu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sposobnost </a:t>
            </a:r>
            <a:r>
              <a:rPr lang="sr-Latn-R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korišćenja socijalne </a:t>
            </a: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podrške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shvatanje </a:t>
            </a:r>
            <a:r>
              <a:rPr lang="sr-Latn-R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stresa kao izazova, šanse za rast i </a:t>
            </a: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razvoj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briga </a:t>
            </a:r>
            <a:r>
              <a:rPr lang="sr-Latn-R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o svom </a:t>
            </a: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zdravlju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život </a:t>
            </a:r>
            <a:r>
              <a:rPr lang="sr-Latn-R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u skladu sa </a:t>
            </a: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prirodom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optimizam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razvoj duhovnosti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potraga </a:t>
            </a:r>
            <a:r>
              <a:rPr lang="sr-Latn-R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za smislom...</a:t>
            </a:r>
            <a:endParaRPr lang="en-US" sz="3200" dirty="0"/>
          </a:p>
        </p:txBody>
      </p:sp>
      <p:pic>
        <p:nvPicPr>
          <p:cNvPr id="6" name="Picture 4" descr="ass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6204" y="4208314"/>
            <a:ext cx="1125538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96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919289" y="2708275"/>
            <a:ext cx="8569325" cy="2478088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sr-Latn-C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3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stanje zdravlja čoveka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Latn-CS" sz="3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nivo opšte zdravstvene kulture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Latn-CS" sz="3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socio-ekonomski uslovi života i rada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Latn-CS" sz="3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prethodna iskustva i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Latn-CS" sz="3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31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spremnost čoveka da se menja u pozitivnom smislu</a:t>
            </a:r>
            <a:r>
              <a:rPr lang="sr-Latn-CS" sz="3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100" dirty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919288" y="981076"/>
            <a:ext cx="86042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en-US" sz="3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podnošenje stresa u svakodnevnom životu i radu važno je:</a:t>
            </a:r>
            <a:endParaRPr lang="en-US" alt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34410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224338" y="2708275"/>
            <a:ext cx="4032250" cy="1201738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sr-Latn-CS" sz="2400" b="1" i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Tehnike za prevladavanje stresa</a:t>
            </a:r>
          </a:p>
          <a:p>
            <a:pPr algn="ctr">
              <a:defRPr/>
            </a:pPr>
            <a:r>
              <a:rPr lang="sr-Latn-CS" sz="2400" b="1" i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Burnout sindroma</a:t>
            </a:r>
            <a:endParaRPr lang="en-US" sz="2400" b="1" i="1" dirty="0">
              <a:ln w="1905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92313" y="692150"/>
            <a:ext cx="3167062" cy="1676400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hr-HR" sz="1600" b="1" i="1" u="sng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PROMENA UZROKA STRESA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uklanjanje uzroka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širenje resursa 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reorganizacija života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izbegavanje stresora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032626" y="692150"/>
            <a:ext cx="3090863" cy="1676400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hr-HR" sz="1600" b="1" i="1" u="sng" dirty="0">
                <a:solidFill>
                  <a:srgbClr val="960000"/>
                </a:solidFill>
                <a:latin typeface="Times New Roman" pitchFamily="18" charset="0"/>
                <a:cs typeface="Times New Roman" pitchFamily="18" charset="0"/>
              </a:rPr>
              <a:t>RAZVIJANJE VEŠTINA </a:t>
            </a:r>
          </a:p>
          <a:p>
            <a:pPr>
              <a:defRPr/>
            </a:pPr>
            <a:r>
              <a:rPr lang="hr-HR" sz="1600" b="1" i="1" u="sng" dirty="0">
                <a:solidFill>
                  <a:srgbClr val="960000"/>
                </a:solidFill>
                <a:latin typeface="Times New Roman" pitchFamily="18" charset="0"/>
                <a:cs typeface="Times New Roman" pitchFamily="18" charset="0"/>
              </a:rPr>
              <a:t>ZA SUOČAVANJE</a:t>
            </a:r>
          </a:p>
          <a:p>
            <a:pPr>
              <a:buFontTx/>
              <a:buChar char="•"/>
              <a:defRPr/>
            </a:pPr>
            <a:r>
              <a:rPr lang="hr-H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lični razvoj</a:t>
            </a:r>
          </a:p>
          <a:p>
            <a:pPr>
              <a:buFontTx/>
              <a:buChar char="•"/>
              <a:defRPr/>
            </a:pPr>
            <a:r>
              <a:rPr lang="hr-H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upravljanje vremenom</a:t>
            </a:r>
          </a:p>
          <a:p>
            <a:pPr>
              <a:buFontTx/>
              <a:buChar char="•"/>
              <a:defRPr/>
            </a:pPr>
            <a:r>
              <a:rPr lang="hr-H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asertivnost </a:t>
            </a:r>
          </a:p>
          <a:p>
            <a:pPr>
              <a:buFontTx/>
              <a:buChar char="•"/>
              <a:defRPr/>
            </a:pPr>
            <a:r>
              <a:rPr lang="hr-H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komunikacija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92313" y="4149726"/>
            <a:ext cx="3598862" cy="2016125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hr-HR" sz="1600" b="1" dirty="0">
              <a:solidFill>
                <a:srgbClr val="080808"/>
              </a:solidFill>
              <a:latin typeface="Tahoma" pitchFamily="34" charset="0"/>
            </a:endParaRPr>
          </a:p>
          <a:p>
            <a:pPr>
              <a:defRPr/>
            </a:pPr>
            <a:r>
              <a:rPr lang="hr-HR" sz="1600" b="1" i="1" u="sng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RAD NA MISLIMA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stvaranje pozitivnih predstava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menjanje nerealističnih verovanja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izbegavanje “sve ili ništa”</a:t>
            </a:r>
          </a:p>
          <a:p>
            <a:pPr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mišljenja i “</a:t>
            </a:r>
            <a:r>
              <a:rPr lang="hr-HR" b="1" i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moram</a:t>
            </a: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</a:p>
          <a:p>
            <a:pPr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hr-HR" b="1" i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trebam</a:t>
            </a: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” rečenica</a:t>
            </a:r>
          </a:p>
          <a:p>
            <a:pPr>
              <a:defRPr/>
            </a:pPr>
            <a:endParaRPr lang="hr-HR" sz="16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600826" y="4149726"/>
            <a:ext cx="3743325" cy="2016125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hr-HR" sz="1600" b="1" u="sng" dirty="0">
              <a:solidFill>
                <a:srgbClr val="96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hr-HR" sz="1600" b="1" i="1" u="sng" dirty="0">
                <a:solidFill>
                  <a:srgbClr val="960000"/>
                </a:solidFill>
                <a:latin typeface="Times New Roman" pitchFamily="18" charset="0"/>
                <a:cs typeface="Times New Roman" pitchFamily="18" charset="0"/>
              </a:rPr>
              <a:t>URAVNOTEŽENI ŽIVOTNI STIL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zdrava ishrana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izbegavati upotrebu duvana, </a:t>
            </a:r>
          </a:p>
          <a:p>
            <a:pPr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alkohola i kofeina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redovno vežbanje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razvoj hobija i interesa</a:t>
            </a:r>
          </a:p>
          <a:p>
            <a:pPr>
              <a:buFontTx/>
              <a:buChar char="•"/>
              <a:defRPr/>
            </a:pPr>
            <a:r>
              <a:rPr lang="hr-HR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učenje kako se opustiti i spavati bolje</a:t>
            </a:r>
          </a:p>
          <a:p>
            <a:pPr>
              <a:defRPr/>
            </a:pPr>
            <a:endParaRPr lang="hr-HR" sz="1600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432175" y="2420938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216275" y="3644901"/>
            <a:ext cx="98583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8256588" y="2420938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 flipV="1">
            <a:off x="8256588" y="3644901"/>
            <a:ext cx="7921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3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ChangeArrowheads="1"/>
          </p:cNvSpPr>
          <p:nvPr/>
        </p:nvSpPr>
        <p:spPr bwMode="auto">
          <a:xfrm>
            <a:off x="1778571" y="2047790"/>
            <a:ext cx="491552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DE" sz="2600" b="1" i="1" dirty="0">
                <a:latin typeface="Times New Roman" pitchFamily="18" charset="0"/>
                <a:cs typeface="Times New Roman" pitchFamily="18" charset="0"/>
              </a:rPr>
              <a:t>Svako drugačije postiže ravnotežu</a:t>
            </a:r>
            <a:r>
              <a:rPr lang="sr-Latn-C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8" name="Rectangle 10"/>
          <p:cNvSpPr>
            <a:spLocks noChangeArrowheads="1"/>
          </p:cNvSpPr>
          <p:nvPr/>
        </p:nvSpPr>
        <p:spPr bwMode="auto">
          <a:xfrm>
            <a:off x="1667383" y="3481988"/>
            <a:ext cx="8785225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1. Upravljanje vremenom: utvrdite koliko provodite u svakoj ulozi!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sr-Latn-CS" sz="7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defRPr/>
            </a:pP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2. Budite realni prilikom postavljanja ciljeva i pravljenja planova. 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sr-Latn-CS" sz="7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defRPr/>
            </a:pP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3. Izgradite sistem podrške u porodici,među prijateljima,kolegama.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sr-Latn-CS" sz="7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defRPr/>
            </a:pP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4. Proverite svoj sistem vrednosti! Šta vam je zaista važno?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sr-Latn-CS" sz="7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defRPr/>
            </a:pP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Naučite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proverene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samomotivisanja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pokretanja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akciju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sr-Latn-CS" sz="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47528" y="764704"/>
            <a:ext cx="8424936" cy="6429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26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STRATEGIJE ZA POSTIZANJE BALANSA U ŽIVOTU</a:t>
            </a:r>
            <a:r>
              <a:rPr lang="en-US" sz="26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543" y="1541730"/>
            <a:ext cx="1674921" cy="1504245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5007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/>
          </p:cNvSpPr>
          <p:nvPr/>
        </p:nvSpPr>
        <p:spPr bwMode="auto">
          <a:xfrm>
            <a:off x="1992313" y="4365626"/>
            <a:ext cx="80645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Komunikacijske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ključni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elemenat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uspe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ha.</a:t>
            </a:r>
          </a:p>
          <a:p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Hranite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zdravo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dovoljno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odmarajte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spavajte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Oslobodite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perfekcionizma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naučite</a:t>
            </a:r>
            <a:r>
              <a:rPr lang="en-US" sz="26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reći</a:t>
            </a:r>
            <a:r>
              <a:rPr lang="en-US" sz="26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ne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Uvažite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simptome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tresa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potražite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stručni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savet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47528" y="764704"/>
            <a:ext cx="8496944" cy="6429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26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STRATEGIJE ZA POSTIZANJE BALANSA U ŽIVOTU</a:t>
            </a:r>
            <a:r>
              <a:rPr lang="en-US" sz="26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063751" y="1989139"/>
            <a:ext cx="482441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Sistemski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bavite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nekom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fizičkom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aktivnošću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Latn-C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Psihološke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tehnike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jačanje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samopo</a:t>
            </a:r>
            <a:r>
              <a:rPr lang="sr-Latn-CS" sz="2600" dirty="0">
                <a:latin typeface="Times New Roman" pitchFamily="18" charset="0"/>
                <a:cs typeface="Times New Roman" pitchFamily="18" charset="0"/>
              </a:rPr>
              <a:t>štovanja i samopouzdanja</a:t>
            </a:r>
          </a:p>
        </p:txBody>
      </p:sp>
    </p:spTree>
    <p:extLst>
      <p:ext uri="{BB962C8B-B14F-4D97-AF65-F5344CB8AC3E}">
        <p14:creationId xmlns:p14="http://schemas.microsoft.com/office/powerpoint/2010/main" val="316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293962" y="2213156"/>
            <a:ext cx="9877725" cy="1815882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sklop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rgbClr val="960000"/>
                </a:solidFill>
                <a:latin typeface="Times New Roman" pitchFamily="18" charset="0"/>
                <a:cs typeface="Times New Roman" pitchFamily="18" charset="0"/>
              </a:rPr>
              <a:t>emocionalnih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960000"/>
                </a:solidFill>
                <a:latin typeface="Times New Roman" pitchFamily="18" charset="0"/>
                <a:cs typeface="Times New Roman" pitchFamily="18" charset="0"/>
              </a:rPr>
              <a:t>misaonih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960000"/>
                </a:solidFill>
                <a:latin typeface="Times New Roman" pitchFamily="18" charset="0"/>
                <a:cs typeface="Times New Roman" pitchFamily="18" charset="0"/>
              </a:rPr>
              <a:t>telesnih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60000"/>
                </a:solidFill>
                <a:latin typeface="Times New Roman" pitchFamily="18" charset="0"/>
                <a:cs typeface="Times New Roman" pitchFamily="18" charset="0"/>
              </a:rPr>
              <a:t>ponašajnih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reakcija do kojih dolazi kada neki događaj procenimo kao opasan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uznemirujući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nismo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odgovorimo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zahtevima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našeg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okruženja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Arambašić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1996)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2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2"/>
          <p:cNvGrpSpPr>
            <a:grpSpLocks/>
          </p:cNvGrpSpPr>
          <p:nvPr/>
        </p:nvGrpSpPr>
        <p:grpSpPr bwMode="auto">
          <a:xfrm>
            <a:off x="1774825" y="2349501"/>
            <a:ext cx="8675688" cy="2919413"/>
            <a:chOff x="107950" y="1628775"/>
            <a:chExt cx="8674127" cy="2919481"/>
          </a:xfrm>
        </p:grpSpPr>
        <p:grpSp>
          <p:nvGrpSpPr>
            <p:cNvPr id="80903" name="Group 36"/>
            <p:cNvGrpSpPr>
              <a:grpSpLocks/>
            </p:cNvGrpSpPr>
            <p:nvPr/>
          </p:nvGrpSpPr>
          <p:grpSpPr bwMode="auto">
            <a:xfrm>
              <a:off x="107950" y="1916113"/>
              <a:ext cx="5091113" cy="2560698"/>
              <a:chOff x="107504" y="1916832"/>
              <a:chExt cx="5090850" cy="2560068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107504" y="3069107"/>
                <a:ext cx="1574435" cy="430116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sr-Latn-CS" sz="2200" b="1" dirty="0">
                    <a:latin typeface="Times New Roman" pitchFamily="18" charset="0"/>
                    <a:cs typeface="Times New Roman" pitchFamily="18" charset="0"/>
                  </a:rPr>
                  <a:t>Asertivnost</a:t>
                </a:r>
                <a:endParaRPr lang="en-US" sz="2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266" name="TextBox 2"/>
              <p:cNvSpPr txBox="1">
                <a:spLocks noChangeArrowheads="1"/>
              </p:cNvSpPr>
              <p:nvPr/>
            </p:nvSpPr>
            <p:spPr bwMode="auto">
              <a:xfrm>
                <a:off x="2267980" y="1916832"/>
                <a:ext cx="2746234" cy="40001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sr-Latn-CS" sz="2000" b="1" dirty="0">
                    <a:latin typeface="Times New Roman" pitchFamily="18" charset="0"/>
                    <a:cs typeface="Times New Roman" pitchFamily="18" charset="0"/>
                  </a:rPr>
                  <a:t>korišćenje svojih prava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267" name="TextBox 3"/>
              <p:cNvSpPr txBox="1">
                <a:spLocks noChangeArrowheads="1"/>
              </p:cNvSpPr>
              <p:nvPr/>
            </p:nvSpPr>
            <p:spPr bwMode="auto">
              <a:xfrm>
                <a:off x="2267980" y="2637380"/>
                <a:ext cx="2550982" cy="400012"/>
              </a:xfrm>
              <a:prstGeom prst="rect">
                <a:avLst/>
              </a:prstGeom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1">
                <a:schemeClr val="accent2"/>
              </a:lnRef>
              <a:fillRef idx="1002">
                <a:schemeClr val="l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sr-Latn-CS" sz="2000" b="1" dirty="0">
                    <a:latin typeface="Times New Roman" pitchFamily="18" charset="0"/>
                    <a:cs typeface="Times New Roman" pitchFamily="18" charset="0"/>
                  </a:rPr>
                  <a:t>izražavanje osećanja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268" name="TextBox 4"/>
              <p:cNvSpPr txBox="1">
                <a:spLocks noChangeArrowheads="1"/>
              </p:cNvSpPr>
              <p:nvPr/>
            </p:nvSpPr>
            <p:spPr bwMode="auto">
              <a:xfrm>
                <a:off x="2267980" y="3356340"/>
                <a:ext cx="2930374" cy="400012"/>
              </a:xfrm>
              <a:prstGeom prst="rect">
                <a:avLst/>
              </a:prstGeom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sr-Latn-CS" sz="2000" b="1" dirty="0">
                    <a:latin typeface="Times New Roman" pitchFamily="18" charset="0"/>
                    <a:cs typeface="Times New Roman" pitchFamily="18" charset="0"/>
                  </a:rPr>
                  <a:t>traženje onog što želimo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269" name="TextBox 5"/>
              <p:cNvSpPr txBox="1">
                <a:spLocks noChangeArrowheads="1"/>
              </p:cNvSpPr>
              <p:nvPr/>
            </p:nvSpPr>
            <p:spPr bwMode="auto">
              <a:xfrm>
                <a:off x="2267980" y="4076888"/>
                <a:ext cx="2804969" cy="400012"/>
              </a:xfrm>
              <a:prstGeom prst="rect">
                <a:avLst/>
              </a:prstGeom>
              <a:ln>
                <a:noFill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1">
                <a:schemeClr val="accent2"/>
              </a:lnRef>
              <a:fillRef idx="1002">
                <a:schemeClr val="l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sr-Latn-CS" sz="2000" b="1" dirty="0">
                    <a:latin typeface="Times New Roman" pitchFamily="18" charset="0"/>
                    <a:cs typeface="Times New Roman" pitchFamily="18" charset="0"/>
                  </a:rPr>
                  <a:t>iznošenje svog gledišta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flipV="1">
                <a:off x="1681939" y="2146975"/>
                <a:ext cx="585652" cy="11522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1681939" y="2780247"/>
                <a:ext cx="588827" cy="51899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681939" y="3299243"/>
                <a:ext cx="585652" cy="2888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/>
            <p:nvPr/>
          </p:nvCxnSpPr>
          <p:spPr>
            <a:xfrm>
              <a:off x="1682467" y="3300452"/>
              <a:ext cx="585683" cy="10080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905" name="Group 33"/>
            <p:cNvGrpSpPr>
              <a:grpSpLocks/>
            </p:cNvGrpSpPr>
            <p:nvPr/>
          </p:nvGrpSpPr>
          <p:grpSpPr bwMode="auto">
            <a:xfrm>
              <a:off x="5220623" y="1628775"/>
              <a:ext cx="3561454" cy="2919481"/>
              <a:chOff x="5219977" y="1628800"/>
              <a:chExt cx="3561543" cy="2920088"/>
            </a:xfrm>
          </p:grpSpPr>
          <p:sp>
            <p:nvSpPr>
              <p:cNvPr id="53257" name="TextBox 18"/>
              <p:cNvSpPr txBox="1">
                <a:spLocks noChangeArrowheads="1"/>
              </p:cNvSpPr>
              <p:nvPr/>
            </p:nvSpPr>
            <p:spPr bwMode="auto">
              <a:xfrm>
                <a:off x="5219722" y="2995954"/>
                <a:ext cx="1087268" cy="4319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sr-Latn-CS" sz="2200" b="1" dirty="0">
                    <a:latin typeface="Times New Roman" pitchFamily="18" charset="0"/>
                    <a:cs typeface="Times New Roman" pitchFamily="18" charset="0"/>
                  </a:rPr>
                  <a:t>tako da</a:t>
                </a:r>
                <a:endParaRPr lang="en-US" sz="2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80907" name="Group 32"/>
              <p:cNvGrpSpPr>
                <a:grpSpLocks/>
              </p:cNvGrpSpPr>
              <p:nvPr/>
            </p:nvGrpSpPr>
            <p:grpSpPr bwMode="auto">
              <a:xfrm>
                <a:off x="6361362" y="1628800"/>
                <a:ext cx="2420158" cy="2920088"/>
                <a:chOff x="6369875" y="1628800"/>
                <a:chExt cx="2420158" cy="2920088"/>
              </a:xfrm>
            </p:grpSpPr>
            <p:sp>
              <p:nvSpPr>
                <p:cNvPr id="53259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6661115" y="1628800"/>
                  <a:ext cx="1943148" cy="708033"/>
                </a:xfrm>
                <a:prstGeom prst="rect">
                  <a:avLst/>
                </a:prstGeom>
                <a:ln>
                  <a:noFill/>
                  <a:headEnd/>
                  <a:tailEnd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sr-Latn-CS" sz="2000" b="1" dirty="0">
                      <a:latin typeface="Times New Roman" pitchFamily="18" charset="0"/>
                      <a:cs typeface="Times New Roman" pitchFamily="18" charset="0"/>
                    </a:rPr>
                    <a:t>branimo svoj integritet</a:t>
                  </a:r>
                  <a:endParaRPr lang="en-US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6661115" y="2708524"/>
                  <a:ext cx="1871710" cy="400193"/>
                </a:xfrm>
                <a:prstGeom prst="rect">
                  <a:avLst/>
                </a:prstGeom>
                <a:ln>
                  <a:noFill/>
                  <a:headEnd/>
                  <a:tailEnd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sr-Latn-CS" sz="2000" b="1" dirty="0">
                      <a:latin typeface="Times New Roman" pitchFamily="18" charset="0"/>
                      <a:cs typeface="Times New Roman" pitchFamily="18" charset="0"/>
                    </a:rPr>
                    <a:t>smo iskreni</a:t>
                  </a:r>
                  <a:endParaRPr lang="en-US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261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6661115" y="3429399"/>
                  <a:ext cx="1566505" cy="400201"/>
                </a:xfrm>
                <a:prstGeom prst="rect">
                  <a:avLst/>
                </a:prstGeom>
                <a:ln>
                  <a:noFill/>
                  <a:headEnd/>
                  <a:tailEnd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sr-Latn-CS" sz="2000" b="1" dirty="0">
                      <a:latin typeface="Times New Roman" pitchFamily="18" charset="0"/>
                      <a:cs typeface="Times New Roman" pitchFamily="18" charset="0"/>
                    </a:rPr>
                    <a:t>smo direktni</a:t>
                  </a:r>
                  <a:endParaRPr lang="en-US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262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6661116" y="4148687"/>
                  <a:ext cx="2128917" cy="400201"/>
                </a:xfrm>
                <a:prstGeom prst="rect">
                  <a:avLst/>
                </a:prstGeom>
                <a:ln>
                  <a:noFill/>
                  <a:headEnd/>
                  <a:tailEnd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sr-Latn-CS" sz="2000" b="1" dirty="0">
                      <a:latin typeface="Times New Roman" pitchFamily="18" charset="0"/>
                      <a:cs typeface="Times New Roman" pitchFamily="18" charset="0"/>
                    </a:rPr>
                    <a:t>uvažavamo druge</a:t>
                  </a:r>
                  <a:endParaRPr lang="en-US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6369470" y="2044821"/>
                  <a:ext cx="290468" cy="1182961"/>
                </a:xfrm>
                <a:prstGeom prst="line">
                  <a:avLst/>
                </a:prstGeom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V="1">
                  <a:off x="6369470" y="2940378"/>
                  <a:ext cx="290468" cy="287404"/>
                </a:xfrm>
                <a:prstGeom prst="line">
                  <a:avLst/>
                </a:prstGeom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30" name="Straight Connector 29"/>
          <p:cNvCxnSpPr/>
          <p:nvPr/>
        </p:nvCxnSpPr>
        <p:spPr>
          <a:xfrm>
            <a:off x="7958138" y="3659188"/>
            <a:ext cx="290512" cy="4318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958138" y="3659189"/>
            <a:ext cx="290512" cy="11525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0902" name="Picture 4" descr="ass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844676"/>
            <a:ext cx="1125538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45771" y="578387"/>
            <a:ext cx="93181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Asertivnost</a:t>
            </a:r>
            <a:r>
              <a:rPr lang="hr-H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4000" i="1" dirty="0">
                <a:latin typeface="Times New Roman" pitchFamily="18" charset="0"/>
                <a:cs typeface="Times New Roman" pitchFamily="18" charset="0"/>
              </a:rPr>
              <a:t>je oblik ponašanja u kome dominira samopouzdanje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677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4013" y="1642725"/>
            <a:ext cx="10524227" cy="4893647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Činjenica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je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važan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čoveka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doprinela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ovim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problemom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intenzivnije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bave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naučnici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poslednjih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godina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naročito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poslednjih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30-40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godina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Odavno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postoji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izreka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novac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ističe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važnost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ovog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čoveka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današnje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užurbanog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načina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čovek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prevelik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informacija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opterećen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velikim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brojem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čak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slobodno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veoma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važno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naučiti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znati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upravljati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vremenom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pomoći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uspostavimo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ravnotežu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lične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profesionalne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Cilj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upravljanja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vremenom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(Time management) je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efikasniji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način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boljim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kvalitetom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582109" y="552892"/>
            <a:ext cx="72750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Efikasno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vremenom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4275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24114" y="2420938"/>
            <a:ext cx="7705725" cy="3154362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hr-HR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Alat za planiranje vremena-planer</a:t>
            </a:r>
          </a:p>
          <a:p>
            <a:pPr marL="457200" indent="-457200">
              <a:buFontTx/>
              <a:buAutoNum type="arabicPeriod"/>
              <a:defRPr/>
            </a:pPr>
            <a:r>
              <a:rPr lang="hr-HR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Ciljevi-postavljanje ličnih ciljeva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hr-HR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Delegiranje-kako uspešno preneti zadatke na druge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hr-HR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Dnevnik-vođenje dnevnika kako provodimo vreme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hr-HR" sz="2500" dirty="0">
                <a:latin typeface="Times New Roman" pitchFamily="18" charset="0"/>
                <a:cs typeface="Times New Roman" pitchFamily="18" charset="0"/>
              </a:rPr>
              <a:t>E-mail- kako učinkovitije koristiti e-mail</a:t>
            </a:r>
          </a:p>
          <a:p>
            <a:pPr marL="457200" indent="-457200">
              <a:buFontTx/>
              <a:buAutoNum type="arabicPeriod"/>
              <a:defRPr/>
            </a:pPr>
            <a:r>
              <a:rPr lang="hr-HR" sz="2500" dirty="0">
                <a:latin typeface="Times New Roman" pitchFamily="18" charset="0"/>
                <a:cs typeface="Times New Roman" pitchFamily="18" charset="0"/>
              </a:rPr>
              <a:t>Evaluacija-procena da li trošimo svoje vreme korisno</a:t>
            </a:r>
          </a:p>
          <a:p>
            <a:pPr marL="457200" indent="-457200">
              <a:buFontTx/>
              <a:buAutoNum type="arabicPeriod"/>
              <a:defRPr/>
            </a:pPr>
            <a:r>
              <a:rPr lang="hr-HR" sz="2500" dirty="0">
                <a:latin typeface="Times New Roman" pitchFamily="18" charset="0"/>
                <a:cs typeface="Times New Roman" pitchFamily="18" charset="0"/>
              </a:rPr>
              <a:t>Informacije-neodgovarajuća,netačna, zakasnela...</a:t>
            </a:r>
            <a:endParaRPr lang="en-US" sz="2500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8688388" y="2133600"/>
          <a:ext cx="1295400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Clip" r:id="rId3" imgW="4431600" imgH="3957840" progId="">
                  <p:embed/>
                </p:oleObj>
              </mc:Choice>
              <mc:Fallback>
                <p:oleObj name="Clip" r:id="rId3" imgW="4431600" imgH="39578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8388" y="2133600"/>
                        <a:ext cx="1295400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424114" y="620713"/>
            <a:ext cx="7775575" cy="10779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r-HR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Edukacija iz Upravljanje vremenom (Time management) obuhvata 28 tema.</a:t>
            </a:r>
          </a:p>
        </p:txBody>
      </p:sp>
    </p:spTree>
    <p:extLst>
      <p:ext uri="{BB962C8B-B14F-4D97-AF65-F5344CB8AC3E}">
        <p14:creationId xmlns:p14="http://schemas.microsoft.com/office/powerpoint/2010/main" val="271305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1088" y="1268414"/>
            <a:ext cx="7632700" cy="4524375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defRPr/>
            </a:pP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Internet-koliko ga efikasno koristimo</a:t>
            </a:r>
          </a:p>
          <a:p>
            <a:pPr marL="457200" indent="-457200">
              <a:defRPr/>
            </a:pP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9.   Komunikacija-loša ili nejasna komunikacija</a:t>
            </a:r>
          </a:p>
          <a:p>
            <a:pPr marL="457200" indent="-457200">
              <a:defRPr/>
            </a:pPr>
            <a:r>
              <a:rPr lang="hr-HR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hr-H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Kradljivci vremena-kako ukloniti ometanja</a:t>
            </a:r>
          </a:p>
          <a:p>
            <a:pPr marL="457200" indent="-457200">
              <a:defRPr/>
            </a:pPr>
            <a:r>
              <a:rPr lang="hr-HR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hr-H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Liste-liste zadataka koje treba obaviti</a:t>
            </a:r>
          </a:p>
          <a:p>
            <a:pPr marL="457200" indent="-457200">
              <a:defRPr/>
            </a:pPr>
            <a:r>
              <a:rPr lang="hr-HR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</a:t>
            </a:r>
            <a:r>
              <a:rPr lang="hr-H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Miran sat-sastanak sa samim sobom</a:t>
            </a:r>
          </a:p>
          <a:p>
            <a:pPr marL="457200" indent="-457200">
              <a:defRPr/>
            </a:pP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Monitoring-kontrola planiranih aktivnosti za efikasnije upravljanje vremenom</a:t>
            </a:r>
          </a:p>
          <a:p>
            <a:pPr marL="457200" indent="-457200">
              <a:defRPr/>
            </a:pPr>
            <a:r>
              <a:rPr lang="hr-H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hr-H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Ne-kako uspešno reći “ne”</a:t>
            </a:r>
          </a:p>
          <a:p>
            <a:pPr marL="457200" indent="-457200">
              <a:defRPr/>
            </a:pP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Nove tehnologije-investicija vremena u nove tehnologije</a:t>
            </a:r>
          </a:p>
          <a:p>
            <a:pPr marL="457200" indent="-457200">
              <a:defRPr/>
            </a:pP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16. Odgađanje-kako prevladati odgađanje</a:t>
            </a:r>
          </a:p>
          <a:p>
            <a:pPr marL="457200" indent="-457200">
              <a:defRPr/>
            </a:pP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17. Organizacija i rukovanje papirima</a:t>
            </a:r>
          </a:p>
          <a:p>
            <a:pPr marL="457200" indent="-457200">
              <a:defRPr/>
            </a:pP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1700" y="774701"/>
            <a:ext cx="7850187" cy="561975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3050" indent="-273050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73000"/>
              <a:defRPr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Gde nam pomaže dobar Time management?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08213" y="2781300"/>
            <a:ext cx="7777162" cy="20955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73000"/>
              <a:buBlip>
                <a:blip r:embed="rId3"/>
              </a:buBlip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U prevenciji stresa.</a:t>
            </a:r>
          </a:p>
          <a:p>
            <a:pPr marL="273050" indent="-273050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73000"/>
              <a:buBlip>
                <a:blip r:embed="rId3"/>
              </a:buBlip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U povećanju radne efikasnosti. </a:t>
            </a:r>
          </a:p>
          <a:p>
            <a:pPr marL="273050" indent="-273050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73000"/>
              <a:buBlip>
                <a:blip r:embed="rId3"/>
              </a:buBlip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U ostvarivanju ciljeva.</a:t>
            </a:r>
          </a:p>
          <a:p>
            <a:pPr marL="273050" indent="-273050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73000"/>
              <a:buBlip>
                <a:blip r:embed="rId3"/>
              </a:buBlip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U stvaranju i održavanju ravnoteže u životu.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208213" y="5373688"/>
            <a:ext cx="7777161" cy="584200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hr-HR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UVEK I U SVIM SITUACIJAMA!</a:t>
            </a:r>
            <a:endParaRPr lang="en-US" sz="3200" b="1" i="1" dirty="0">
              <a:solidFill>
                <a:srgbClr val="C00000"/>
              </a:solidFill>
            </a:endParaRPr>
          </a:p>
        </p:txBody>
      </p:sp>
      <p:pic>
        <p:nvPicPr>
          <p:cNvPr id="6150" name="Picture 4" descr="Шта су жлезд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2762" y="1557338"/>
            <a:ext cx="100806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742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369" y="2721114"/>
            <a:ext cx="9325155" cy="267765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Lista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svih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zadataka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treba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uraditi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sutra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rangirani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važnosti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hitnosti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(A, B, C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endParaRPr lang="sr-Latn-RS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l-PL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 -najvažniji poslovi i zadaci.</a:t>
            </a:r>
            <a:endParaRPr lang="pl-PL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l-PL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 -bitni ali manje važni poslovi i zadaci.</a:t>
            </a:r>
            <a:endParaRPr lang="pl-PL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 -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aktivnosti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koje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mogu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čekati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606109" y="1010092"/>
            <a:ext cx="65287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Koristi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se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dnevna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TO-DO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lista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41814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791744" y="2492896"/>
            <a:ext cx="4953000" cy="3657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1002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6240016" y="2492896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3719736" y="4293096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456363" y="1916113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Nije hitno</a:t>
            </a:r>
            <a:endParaRPr lang="en-US" alt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4223792" y="1916832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Hitno</a:t>
            </a:r>
            <a:r>
              <a:rPr lang="en-US" alt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 rot="-5400000">
            <a:off x="2599384" y="3037185"/>
            <a:ext cx="140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altLang="en-US" sz="2400" b="1" dirty="0">
                <a:solidFill>
                  <a:srgbClr val="C00000"/>
                </a:solidFill>
                <a:latin typeface="Times" pitchFamily="18" charset="0"/>
              </a:rPr>
              <a:t>V</a:t>
            </a:r>
            <a:r>
              <a:rPr lang="hr-HR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ažno</a:t>
            </a:r>
            <a:endParaRPr lang="en-US" alt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 rot="-5400000">
            <a:off x="2572172" y="5008612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r-HR" alt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Nije važno</a:t>
            </a:r>
            <a:endParaRPr lang="en-US" altLang="en-US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43920" y="863715"/>
            <a:ext cx="790463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hr-H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Grafikon za dnevnu </a:t>
            </a:r>
            <a:r>
              <a:rPr lang="hr-HR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TO-DO listu.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007768" y="3429000"/>
            <a:ext cx="43924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Koliko vremena dnevno provodite u svakom kvadrantu?!</a:t>
            </a:r>
            <a:endParaRPr lang="en-US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8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22877" y="680710"/>
            <a:ext cx="8856984" cy="243143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Kradljivci vremena</a:t>
            </a: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algn="ctr">
              <a:defRPr/>
            </a:pP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Kako ih prepoznati i reći </a:t>
            </a: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stvarima </a:t>
            </a:r>
          </a:p>
          <a:p>
            <a:pPr algn="ctr">
              <a:defRPr/>
            </a:pP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koje nisu u saglasnosti sa našim</a:t>
            </a:r>
          </a:p>
          <a:p>
            <a:pPr algn="ctr">
              <a:defRPr/>
            </a:pPr>
            <a:r>
              <a:rPr lang="sr-Latn-CS" sz="38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ciljevima i prioritetima?</a:t>
            </a:r>
            <a:endParaRPr lang="en-US" sz="3800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269563"/>
              </p:ext>
            </p:extLst>
          </p:nvPr>
        </p:nvGraphicFramePr>
        <p:xfrm>
          <a:off x="5159375" y="3480280"/>
          <a:ext cx="2305050" cy="275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Clip" r:id="rId3" imgW="4431600" imgH="3957840" progId="">
                  <p:embed/>
                </p:oleObj>
              </mc:Choice>
              <mc:Fallback>
                <p:oleObj name="Clip" r:id="rId3" imgW="4431600" imgH="39578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480280"/>
                        <a:ext cx="2305050" cy="275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56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/>
          </p:cNvSpPr>
          <p:nvPr/>
        </p:nvSpPr>
        <p:spPr bwMode="auto">
          <a:xfrm>
            <a:off x="2083430" y="2049488"/>
            <a:ext cx="6430841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nn-NO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nadležnosti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nn-NO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reklamna pošta (engl. «junk mail»)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nn-NO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nedostatak planiranja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nepotpune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neslušanje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loš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fajliranja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nesvestica</a:t>
            </a:r>
            <a:endParaRPr lang="en-U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pauze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sr-Latn-C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kafu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neorganizovanost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neodlučnost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papirologija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</a:t>
            </a:r>
            <a:r>
              <a:rPr lang="sr-Latn-C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posvećenost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pokušavanje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uradi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previše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toga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odjednom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nepostojanje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povratne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engl.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»feedback-a»)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7152930" y="2049488"/>
            <a:ext cx="302577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sr-Latn-C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rekidi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telefoni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nejasni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ciljevi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nedostatak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informacija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sastanci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nepostojanje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prioriteta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odlaganje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nedostatak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rutinske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poslove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previše priče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birokratija </a:t>
            </a:r>
            <a:endParaRPr lang="sr-Latn-CS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fi-FI" alt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mogu reći </a:t>
            </a:r>
            <a:r>
              <a:rPr lang="sr-Latn-CS" alt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fi-FI" alt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alt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83430" y="526062"/>
            <a:ext cx="4681537" cy="120032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Identifikovanje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rasipnika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sr-Latn-C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sr-Latn-C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Samogenerisani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sr-Latn-C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Sredinski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6694878" y="6246304"/>
            <a:ext cx="5148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r-Cyrl-C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Фишер,Ф. Уметност и вештина управљања сопственим временом, Регионални програм „Радимо заједно“, Румунија, мај 26-30.2001. стр.2-48.</a:t>
            </a: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0635" y="463767"/>
            <a:ext cx="4646762" cy="3108543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Najčešće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socijalne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roditelja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člana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porodice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člana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društva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partnera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ptijatelja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0635" y="4165453"/>
            <a:ext cx="8393502" cy="2246769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preopterećeni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kraju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znamo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nismo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nekoj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svojih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 tom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obilju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obaveza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borba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odrediti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kojoj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ulozi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prednost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2" descr="http://1.bp.blogspot.com/_VPf4Iwem4zA/TEYSxx99yHI/AAAAAAAAApM/xNzG8lcRBlg/s1600/multitaskin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524" y="463767"/>
            <a:ext cx="3249613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52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4839" y="1294807"/>
            <a:ext cx="11335108" cy="4524315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reakcijama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nazivaju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fiziološke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psihološke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promene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biološki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odgovor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promene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ponašanju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bihejvioralni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odgovor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dešavaju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organizmu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izlaganja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zaokružite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ponuđene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mislite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tačne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sr-Latn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započinje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mislima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emocijama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podstičući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kaskadni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biohemijskih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neurotransmiterskih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neurohumoralnih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akutne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dolazi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koordiniranog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simpatičkog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pražnjenja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visceralnom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motornom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„beg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fiziološkim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bihejvioralnim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odgovorom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omogućava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preživljavanje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iznenadnoj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opasnosti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Njeni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glavni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medijatori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učestvuju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održavanju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dnevnih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ciklusa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aktivnosti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mirovanja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Hipotalamus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hipofiza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-kora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nadbubrega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Hipotalamus-simpatikus-srž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nadbubrega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545047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815" y="605649"/>
            <a:ext cx="11447253" cy="5693866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Strategije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postizanje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balansa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Utvrđivanje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koliko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provoditmo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ulozi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Sistemski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bavite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nekom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fizičkom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aktivnošću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prilikom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postavljanja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ciljeva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pravljenja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planova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Izgraditi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podrške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porodici,među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prijateljima,kolegama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Proveriti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vrednosti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zaista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važno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Naučiti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proverene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samomotivisanja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pokretanja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akciju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Psihološke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jačanje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samopouzdanja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Komunikacijske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veštine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ključni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uspeha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Hranite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dovoljno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odmarajte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spavati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Osloboditi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perfekcionizma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naučite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reći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ne!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Uvažiti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simptome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sagorevanja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potražite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stručni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savet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25113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http://ashleybolivar.com/wp-content/uploads/2010/06/LifeCo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306" y="1917941"/>
            <a:ext cx="3024187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63751" y="5516564"/>
            <a:ext cx="8150225" cy="95408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Izgradite svoj sistem vrednost</a:t>
            </a:r>
          </a:p>
          <a:p>
            <a:pPr algn="ctr">
              <a:defRPr/>
            </a:pP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i živite u skladu s njim!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8214" y="476250"/>
            <a:ext cx="7704137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CS" sz="3600" b="1" dirty="0">
                <a:latin typeface="Times New Roman" pitchFamily="18" charset="0"/>
                <a:cs typeface="Times New Roman" pitchFamily="18" charset="0"/>
              </a:rPr>
              <a:t>Proverite svoj sistem vrednosti! </a:t>
            </a:r>
          </a:p>
          <a:p>
            <a:pPr algn="ctr">
              <a:defRPr/>
            </a:pPr>
            <a:r>
              <a:rPr lang="sr-Latn-CS" sz="3600" b="1" dirty="0">
                <a:latin typeface="Times New Roman" pitchFamily="18" charset="0"/>
                <a:cs typeface="Times New Roman" pitchFamily="18" charset="0"/>
              </a:rPr>
              <a:t>Šta vam je zaista važno?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448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88562" y="1334039"/>
            <a:ext cx="8640763" cy="1754188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>
              <a:defRPr/>
            </a:pPr>
            <a:r>
              <a:rPr lang="sr-Latn-C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Nedefinisane vrednosti </a:t>
            </a:r>
            <a:r>
              <a:rPr lang="sr-Latn-CS" sz="3600" dirty="0">
                <a:latin typeface="Times New Roman" pitchFamily="18" charset="0"/>
                <a:cs typeface="Times New Roman" pitchFamily="18" charset="0"/>
              </a:rPr>
              <a:t>predstavljaju glavne demotivatore i generatore nezadovoljstva i stresa (nesreće) u životu. </a:t>
            </a:r>
            <a:endParaRPr lang="sr-Latn-CS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4213" name="Picture 3" descr="j00787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84" y="2517323"/>
            <a:ext cx="1106847" cy="3710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ashleybolivar.com/wp-content/uploads/2010/06/LifeCoa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055" y="3515494"/>
            <a:ext cx="2623270" cy="271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1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03850" y="5722823"/>
            <a:ext cx="11005356" cy="646331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sr-Latn-CS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Čoveku je važno da shvati smisao i svrhu svog </a:t>
            </a:r>
            <a:r>
              <a:rPr lang="sr-Latn-CS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17269" y="238118"/>
            <a:ext cx="4887912" cy="769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sr-Latn-CS" sz="44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SMISAO I SVRHA</a:t>
            </a:r>
            <a:endParaRPr lang="de-DE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1479640" y="1420752"/>
            <a:ext cx="4142596" cy="3891737"/>
            <a:chOff x="90497" y="458108"/>
            <a:chExt cx="5029829" cy="5019546"/>
          </a:xfrm>
        </p:grpSpPr>
        <p:pic>
          <p:nvPicPr>
            <p:cNvPr id="13" name="Picture 12" descr="Krug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497" y="458108"/>
              <a:ext cx="4895850" cy="5016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</p:pic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384594" y="5120382"/>
              <a:ext cx="1735732" cy="357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hr-HR" sz="1200" b="1" spc="30" dirty="0">
                  <a:latin typeface="Monotype Corsiva" pitchFamily="66" charset="0"/>
                  <a:cs typeface="Times New Roman" pitchFamily="18" charset="0"/>
                </a:rPr>
                <a:t>Dizajn by A. Markov</a:t>
              </a:r>
              <a:endParaRPr lang="en-US" sz="1200" b="1" spc="30" dirty="0">
                <a:latin typeface="Monotype Corsiva" pitchFamily="66" charset="0"/>
              </a:endParaRPr>
            </a:p>
          </p:txBody>
        </p:sp>
      </p:grpSp>
      <p:pic>
        <p:nvPicPr>
          <p:cNvPr id="3074" name="Picture 2" descr="Zašto se niste ubi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092" y="1420752"/>
            <a:ext cx="1755114" cy="26031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2" name="Right Arrow 1"/>
          <p:cNvSpPr/>
          <p:nvPr/>
        </p:nvSpPr>
        <p:spPr>
          <a:xfrm>
            <a:off x="603850" y="32262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872640" y="4175628"/>
            <a:ext cx="5736566" cy="646331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Logoterapija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psihoterapeutski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pravac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praktično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umeće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pronalaženja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osnaživanja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smisla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6" name="Picture 4" descr="Život uprkos svem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03" y="1420752"/>
            <a:ext cx="1890525" cy="26987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4" name="Rectangle 3"/>
          <p:cNvSpPr/>
          <p:nvPr/>
        </p:nvSpPr>
        <p:spPr>
          <a:xfrm>
            <a:off x="5872640" y="4917492"/>
            <a:ext cx="5736566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>
                <a:solidFill>
                  <a:schemeClr val="tx1"/>
                </a:solidFill>
                <a:latin typeface="Roboto"/>
              </a:rPr>
              <a:t> </a:t>
            </a:r>
            <a:r>
              <a:rPr lang="it-IT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it-IT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Smisao ne može biti dat, smisao se mora pronaći</a:t>
            </a:r>
            <a:r>
              <a:rPr lang="it-IT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1872" y="260531"/>
            <a:ext cx="10817524" cy="639489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ačini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kojima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možete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pomoći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umanjite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negativne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posledice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stresa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se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pripremite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suočavanje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životnim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izazovima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različite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relaksacije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Relaksacija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posebno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mesto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sprečavanju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tretmanu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već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razvijene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stresne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reakcije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Ona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predstavlja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efikasnu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mogu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primenjivati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zdrave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osobe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narušenog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zdravlja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Postoje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brojni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načini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postizanje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stanja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relaksacije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relaksacije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sastavni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svakog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menadžment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upravljanja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stresom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sr-Cyrl-R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kao što su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Vežbe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telesne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svesnosti</a:t>
            </a:r>
            <a:r>
              <a:rPr lang="sr-Latn-R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Vežbe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disanja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vežbu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sporog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disanja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vežba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abdominalnog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disanja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disanje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Progresivna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mišićna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relaksacija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ts val="12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Pozitivna</a:t>
            </a:r>
            <a:r>
              <a:rPr lang="en-US" sz="2400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imaginacija</a:t>
            </a:r>
            <a:r>
              <a:rPr lang="sr-Latn-RS" sz="24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fontAlgn="base">
              <a:lnSpc>
                <a:spcPts val="12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r-Latn-RS" sz="2400" kern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ts val="12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RS" sz="24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Slušanje umirujuće muzike </a:t>
            </a:r>
          </a:p>
          <a:p>
            <a:pPr marL="342900" indent="-342900" fontAlgn="base">
              <a:lnSpc>
                <a:spcPts val="12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r-Latn-RS" sz="2400" kern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ts val="12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RS" sz="2400" kern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Meditacija i dr.</a:t>
            </a:r>
          </a:p>
          <a:p>
            <a:pPr fontAlgn="base">
              <a:lnSpc>
                <a:spcPts val="1200"/>
              </a:lnSpc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695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476" y="846233"/>
            <a:ext cx="11093569" cy="5262979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Savremen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koncept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dinamičku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relaciju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njenog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stavljajući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tome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akcenat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da: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Uzročnici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hroničnog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duboko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ugrađeni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svakodnevni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postoje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velikoj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uticati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steći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kompetentnost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reagovanje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Rezilijentnost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vežba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razvija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Prosperitet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živeti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sopstvenim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resursima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pkreće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naše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sposobnosti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talenti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vizije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dobro zdravlje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novac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materijalna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dobra,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značajne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našem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životu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Lakše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suočiti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prevladati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krizne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situacije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fizički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energični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verovanja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komunikativni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dobro 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snalazimo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imamo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odgovarajuće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finansijske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materijalne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mogućnosti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podršku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bliskih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2948192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24072" y="488284"/>
            <a:ext cx="27222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sr-Latn-CS" sz="4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Literatura</a:t>
            </a:r>
            <a:endParaRPr lang="de-DE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6822" y="1456133"/>
            <a:ext cx="8212347" cy="5078313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Markov, Z. M. [2018]. Asertivnost - stil dobre komunikacije, veština efikasnog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zauzimanja za sebe i razvijanja kvalitetnih odnosa sa drugim ljudima. Opšta medicina,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24(1-2), 51-60.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</a:t>
            </a:r>
            <a:r>
              <a:rPr lang="sr-Cyrl-R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М.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Ilić</a:t>
            </a:r>
            <a:r>
              <a:rPr lang="sr-Cyrl-RS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Procena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međusobne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zavisnosti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profesionalnog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stresa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I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emocionalne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inteligencije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kod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nastavnika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osnovnih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škola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doktorska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disertacija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Univerzitet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Nišu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Medicinski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fakultet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, 2021. </a:t>
            </a:r>
            <a:r>
              <a:rPr lang="en-US" dirty="0" err="1">
                <a:latin typeface="Times New Roman" panose="02020603050405020304" pitchFamily="18" charset="0"/>
                <a:ea typeface="Times New Roman,Bold"/>
              </a:rPr>
              <a:t>Niš</a:t>
            </a:r>
            <a:r>
              <a:rPr lang="en-US" dirty="0">
                <a:latin typeface="Times New Roman" panose="02020603050405020304" pitchFamily="18" charset="0"/>
                <a:ea typeface="Times New Roman,Bold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sr-Cyrl-C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Štrkalj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Ivezić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S,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Štimac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Grbić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D,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Kušan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Jukić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M.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Zaštita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mentalnog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zdravlja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krizi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Medix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Apr 30;26(141 </a:t>
            </a:r>
            <a:r>
              <a:rPr lang="en-US" dirty="0" err="1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Prilog</a:t>
            </a:r>
            <a:r>
              <a:rPr lang="en-US" dirty="0">
                <a:solidFill>
                  <a:srgbClr val="1D1D1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1):3-50.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4. 3.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Popov, S.,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Sokić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J., &amp;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Stupar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D. (2021). Activity matters: Physical exercise and stress coping during the 2020 COVID-19 state of emergency. 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Psihologija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54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(3), 307-322.  </a:t>
            </a:r>
            <a:r>
              <a:rPr lang="en-US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https://doi.org/10.2298/PSI200804002P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r-Cyrl-CS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Popov, S.,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Sokić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J., &amp;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Stupar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D. (2021). Activity Matters: Physical Exercise and Stress Coping during COVID–19 State of Emergency.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Psihologija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54(3), 307–322.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https://doi.org/10.2298/PSI200804002P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1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1103" y="368768"/>
            <a:ext cx="11024559" cy="483209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Prema vrsti stresogenih faktora stres delimo na</a:t>
            </a:r>
            <a:r>
              <a:rPr lang="sr-Latn-CS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sr-Latn-CS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sr-Latn-C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Fizički</a:t>
            </a:r>
            <a:r>
              <a:rPr lang="sr-Latn-CS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izazvan energetskim promenama u organizmu, tj. mehaničkim i fizičkim dejstvom: udari, potresi, nagla promena temperature, buka i dr.</a:t>
            </a:r>
          </a:p>
          <a:p>
            <a:pPr>
              <a:defRPr/>
            </a:pP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Biološki</a:t>
            </a:r>
            <a:r>
              <a:rPr lang="sr-Latn-C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izazvan biološkim i fiziološkim činiocima: povrede, gubitak tečnosti, toksični i infektivni agensi, gladovanje, poremećaj biološkog ritma itd.</a:t>
            </a:r>
          </a:p>
          <a:p>
            <a:pPr>
              <a:defRPr/>
            </a:pP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Psihološki</a:t>
            </a:r>
            <a:r>
              <a:rPr lang="sr-Latn-C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C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zazvan iznenadnim i neočekivanim životnim događajima,</a:t>
            </a:r>
          </a:p>
          <a:p>
            <a:pPr>
              <a:defRPr/>
            </a:pP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opasnim situacijama, raznim lišavanjima, konfliktima i dr.</a:t>
            </a:r>
          </a:p>
          <a:p>
            <a:pPr>
              <a:defRPr/>
            </a:pP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Socijalni</a:t>
            </a:r>
            <a:r>
              <a:rPr lang="sr-Latn-C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Latn-C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zazvan činiocima socijalne prirode: nagle društvene promene, socijalne krize, interpersonalni sukobi, revolucije, progoni, ratovi...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21104" y="5560007"/>
            <a:ext cx="11024558" cy="95410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Psiho-socijalni stresovi </a:t>
            </a:r>
            <a:r>
              <a:rPr lang="sr-Latn-CS" sz="28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C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sve više se koristi da bi obuhvatio i psihološku i socijalnu komponentu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stresa.</a:t>
            </a:r>
            <a:endParaRPr lang="sr-Latn-C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914401" y="1464322"/>
            <a:ext cx="10377577" cy="483209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Akutni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stres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Latn-C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iznenadna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neočekivana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situacija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(pr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.saobraća.nesreće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iznenadna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opasnost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svađ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sl.)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izaziva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nagle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telesne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reakcije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ubrzo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prestanka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opasnosti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smiruju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ronični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stres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Latn-C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zrok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uju stalni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stresni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događaj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trajn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neugodn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situacij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pojedinac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duže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vreme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nalazi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izlaska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njih: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dugotrajan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nemaštini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nezaposlenost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briga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osobu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roničnim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oboljenjem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Posl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dice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uočavaju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emotivnog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Latn-C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983104" y="491150"/>
            <a:ext cx="79296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PREMA TRAJANJU STRES DELIMO NA</a:t>
            </a:r>
            <a:r>
              <a:rPr lang="pl-PL" sz="3200" b="1" i="1" dirty="0">
                <a:solidFill>
                  <a:srgbClr val="C00000"/>
                </a:solidFill>
                <a:latin typeface="Arial Narrow" pitchFamily="34" charset="0"/>
              </a:rPr>
              <a:t>:  </a:t>
            </a:r>
            <a:endParaRPr lang="en-US" sz="32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52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1259457" y="1395576"/>
            <a:ext cx="10127411" cy="954107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Latn-CS" sz="2800" b="1" i="1" dirty="0">
                <a:latin typeface="Times New Roman" pitchFamily="18" charset="0"/>
                <a:cs typeface="Times New Roman" pitchFamily="18" charset="0"/>
              </a:rPr>
              <a:t>Akutni stres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ljudi savladaju bez većih posledica, čak i ako je visokog intenziteta. Sve funkcije se vraćaju na normalu kad stres prođe.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259457" y="3429001"/>
            <a:ext cx="10127411" cy="1815882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Hronični stres </a:t>
            </a:r>
            <a:r>
              <a:rPr lang="sr-Latn-C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sr-Latn-C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ponavljane stresne situacije</a:t>
            </a:r>
            <a:r>
              <a:rPr lang="sr-Latn-CS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su problem, jer su odbrambeni mehanizmi stalno </a:t>
            </a:r>
            <a:r>
              <a:rPr lang="sr-Latn-CS" sz="2800" b="1" i="1" dirty="0">
                <a:latin typeface="Times New Roman" pitchFamily="18" charset="0"/>
                <a:cs typeface="Times New Roman" pitchFamily="18" charset="0"/>
              </a:rPr>
              <a:t>“uključeni”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 i organizam je prinuđen da radi u </a:t>
            </a:r>
            <a:r>
              <a:rPr lang="sr-Latn-CS" sz="2800" b="1" i="1" dirty="0">
                <a:latin typeface="Times New Roman" pitchFamily="18" charset="0"/>
                <a:cs typeface="Times New Roman" pitchFamily="18" charset="0"/>
              </a:rPr>
              <a:t>“posebnom režimu” </a:t>
            </a: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duži period. Time se oni iscrpljuju i dovode do mnogih štetnih posledica u organizmu. </a:t>
            </a:r>
            <a:endParaRPr lang="en-US" sz="28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9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4566" y="1066664"/>
            <a:ext cx="10023894" cy="4832092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uticaju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delimo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RS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Eustres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odgovor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ostaje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granicama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zaštitne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uloge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upozorenje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emocionalnom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smislu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skladan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doživljaj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samoispunjenja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radosti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bez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obzira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borbu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je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prethodila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izvestan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iscrpljenosti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Distres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reakcija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praćena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štetnim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posledicama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emocionalnom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smislu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suprotna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pojava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eustresu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 se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definiše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neprijatan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nepovoljan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doživljaj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Najveći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govori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misli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26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724619" y="628093"/>
            <a:ext cx="10817525" cy="5693866"/>
          </a:xfrm>
          <a:prstGeom prst="rect">
            <a:avLst/>
          </a:prstGeom>
          <a:ln w="19050">
            <a:solidFill>
              <a:srgbClr val="C00000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Kod hroničnog stresa  mogu nastati p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sihosomatske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trajna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oštećenja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telesnih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istema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Latn-C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sr-Latn-CS" sz="2800" b="1" dirty="0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šti</a:t>
            </a:r>
            <a:r>
              <a:rPr lang="en-US" sz="2800" b="1" dirty="0" err="1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adaptacijski</a:t>
            </a:r>
            <a:r>
              <a:rPr lang="en-US" sz="2800" b="1" dirty="0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sindrom</a:t>
            </a:r>
            <a:r>
              <a:rPr lang="sr-Latn-CS" sz="2800" b="1" dirty="0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odvija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u tri faze</a:t>
            </a:r>
            <a:r>
              <a:rPr lang="sr-Latn-CS" sz="2800" b="1" dirty="0">
                <a:solidFill>
                  <a:srgbClr val="82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“Selyeva trijada”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Latn-C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alarmna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početno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razdoblje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stresa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kojeg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pokreću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obrambene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organizma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sr-Latn-C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otpora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organizam se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prilago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đava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početni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stres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telesne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duševne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pokušaju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suočavanja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stresom</a:t>
            </a:r>
            <a:r>
              <a:rPr lang="sr-Latn-C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iscrpljenja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iscrpljenosti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organizma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dugotrajnog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odupiranja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stresu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preostalih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daljnjeg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odupiranja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8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2649</Words>
  <Application>Microsoft Office PowerPoint</Application>
  <PresentationFormat>Prilagođavanje</PresentationFormat>
  <Paragraphs>339</Paragraphs>
  <Slides>46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Ugrađeni OLE serveri</vt:lpstr>
      </vt:variant>
      <vt:variant>
        <vt:i4>1</vt:i4>
      </vt:variant>
      <vt:variant>
        <vt:lpstr>Naslovi slajdova</vt:lpstr>
      </vt:variant>
      <vt:variant>
        <vt:i4>46</vt:i4>
      </vt:variant>
    </vt:vector>
  </HeadingPairs>
  <TitlesOfParts>
    <vt:vector size="48" baseType="lpstr">
      <vt:lpstr>Office Theme</vt:lpstr>
      <vt:lpstr>Clip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Zlatka</dc:creator>
  <cp:lastModifiedBy>Vesna</cp:lastModifiedBy>
  <cp:revision>49</cp:revision>
  <dcterms:created xsi:type="dcterms:W3CDTF">2023-12-26T21:26:53Z</dcterms:created>
  <dcterms:modified xsi:type="dcterms:W3CDTF">2024-03-04T07:55:51Z</dcterms:modified>
</cp:coreProperties>
</file>